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91" r:id="rId2"/>
    <p:sldId id="407" r:id="rId3"/>
    <p:sldId id="293" r:id="rId4"/>
    <p:sldId id="362" r:id="rId5"/>
    <p:sldId id="363" r:id="rId6"/>
    <p:sldId id="364" r:id="rId7"/>
    <p:sldId id="365" r:id="rId8"/>
    <p:sldId id="366" r:id="rId9"/>
    <p:sldId id="301" r:id="rId10"/>
    <p:sldId id="352" r:id="rId11"/>
    <p:sldId id="358" r:id="rId12"/>
    <p:sldId id="367" r:id="rId13"/>
    <p:sldId id="368" r:id="rId14"/>
    <p:sldId id="298" r:id="rId15"/>
    <p:sldId id="369" r:id="rId16"/>
    <p:sldId id="409" r:id="rId17"/>
    <p:sldId id="318" r:id="rId18"/>
    <p:sldId id="385" r:id="rId19"/>
    <p:sldId id="384" r:id="rId20"/>
    <p:sldId id="387" r:id="rId21"/>
    <p:sldId id="373" r:id="rId22"/>
    <p:sldId id="388" r:id="rId23"/>
    <p:sldId id="389" r:id="rId24"/>
    <p:sldId id="399" r:id="rId25"/>
    <p:sldId id="394" r:id="rId26"/>
    <p:sldId id="395" r:id="rId27"/>
    <p:sldId id="401" r:id="rId28"/>
    <p:sldId id="404" r:id="rId29"/>
    <p:sldId id="406" r:id="rId30"/>
    <p:sldId id="405" r:id="rId31"/>
    <p:sldId id="4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7"/>
    <p:restoredTop sz="96405"/>
  </p:normalViewPr>
  <p:slideViewPr>
    <p:cSldViewPr snapToGrid="0" snapToObjects="1">
      <p:cViewPr varScale="1">
        <p:scale>
          <a:sx n="111" d="100"/>
          <a:sy n="111" d="100"/>
        </p:scale>
        <p:origin x="6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71887-66EE-714A-B0D4-D2E36FA763FF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30534-B27F-0B45-B4FE-59D03160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8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93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99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39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4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3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9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55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6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2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01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74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3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BA4D-72BF-AC47-8D04-0963BD0EB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CE2EF-21DF-6B46-ABFB-F23FF420F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64AA1-5176-4F49-AAB7-F4B9DCE3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4B7CF-FE2C-2D4E-B84E-5D503CAD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4B804-2734-1E47-BF29-EAED6E49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195A-46D9-1E48-85EF-57059167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31C14-54D6-B04E-9DDA-3C6B15B9E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2B305-DAA1-C748-B563-8A1CDA7E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4E01-6AE2-4C44-9792-3BBE097A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71E2D-6D88-1840-B94E-595831C8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80556-61E0-7745-8E09-F7C038CA6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7F2C6-0BA2-3847-9AB4-9007FC6BC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D9E68-4C7F-2F4B-B464-6D404D61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A7F5-3175-5C41-B3F3-332966B1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ACA4C-AE96-6E43-88D5-C9663C3C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5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DA97-B347-0547-9B03-95E4E434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6A5A-6E0D-CC45-BE8F-EE04D584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F0E1A-A66E-5F48-A579-F78A4326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5C18F-FAD9-0E4A-99C5-C7DE69C6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C1AD1-BA98-7848-8D2D-69C85C3D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36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E457-C0D6-8948-85C5-4350D519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63D8E-C478-4A4C-90C5-3C673FF5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7923A-8D6D-114F-A081-28399AE1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5998-5E7E-8644-B4CC-12B4FAE0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C69A-58F4-6A44-B5F4-EE14FDC3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416F-8198-EA4C-9BB9-66D85073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F5125-772A-CB4E-BD88-C84E72E43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9FD27-354C-C245-B93B-7EB679606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C1A76-0BF9-B540-8E43-E28BF363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527B7-6104-854D-96B5-B73943F3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CE53A-BBA9-EA4C-91BA-F63C67E8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DCF3-D2B1-CA42-89E6-7D5B6568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B855D-8602-834B-BC16-ED59A6F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9241F-CDDF-7C47-8B4C-4AF9E5F60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DDBA4-9EA5-9840-AE42-CC3AFC235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DAFB2-3A5E-3040-8246-49C0BD6D5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D3AA0-98A1-CE45-AEEF-EE977038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23406D-51FF-5F45-8015-B2742CEE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9A5AB-603D-2247-8747-2DF3E9FC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5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2456-44C2-E346-8FBF-80B9CD50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B336-DF68-BF42-9923-7B3FC4A2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2E4B6-9BEA-6546-BE2E-94FA7B8A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18813-7FBB-0641-B487-31BFC43A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6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181AA-C507-5A43-B282-4E817D4F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E5B0F-9AEE-FB4B-8D9B-36A619CB0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CA64-9A5E-FD47-AEE3-47CE5E44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2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40F3-759F-9A4C-B2D6-D87EED6A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77C4-9CC6-6F41-9ADB-92929C40B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4BBC3-B3C6-BF42-A570-E84767552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F0887-3474-E842-9805-E76A41BA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CEDEB-065D-744F-B4FA-9F96AD00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62E67-75AD-6A41-8D6D-A4545994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1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DA20-8CD4-A647-AE89-229E55FB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357B3-365E-6341-917F-CFBABBCA8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CDB5A-0384-A746-B2FA-F7CEBD39B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22CB3-3815-1B46-8FC2-D7C72F1B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AD0CD-4DC7-0E46-B440-7A9D3E88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2A542-E1B3-2F47-8C63-A8E61FF7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F2ED3-5BA8-A14A-A535-B7D692F0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2AA50-05BE-214D-BF73-9135F1D1D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81F3-EC72-2E49-BBE2-6C41FBA48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93864-3FCC-2941-B526-884FE2F20EF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0845C-605B-3E4B-8CCA-AD4E5FE90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4546A-93EF-DA40-A5FB-3FBB90D8A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co2.egi.utah.edu/mineralization/index.html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://co2.egi.utah.edu/geologic/index.html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://co2.egi.utah.edu/terrestrial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624590" y="1354143"/>
                <a:ext cx="1094282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We’ll start with a discussion about why the Gibbs energy was invented, then: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a look at G(T,P) thermodynamic surfaces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Gibbs energy and the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Law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Equilibrium and the connection to Clausius-Clapeyron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Equilibrium and the connection to Clapeyron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Thermodynamics of fossil fuel burning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Energy we get from a fossil-fuel-burning power plant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Cost to somebody in the future of getting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back out of the air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Cost of disposal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0" y="1354143"/>
                <a:ext cx="10942820" cy="3785652"/>
              </a:xfrm>
              <a:prstGeom prst="rect">
                <a:avLst/>
              </a:prstGeom>
              <a:blipFill>
                <a:blip r:embed="rId3"/>
                <a:stretch>
                  <a:fillRect l="-810" t="-1338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B7E1895-3B8C-E18A-5861-289D550D45E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Plan for the day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0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AD6067F-9E80-FDA5-5C8D-A0B158CB7B6F}"/>
              </a:ext>
            </a:extLst>
          </p:cNvPr>
          <p:cNvGrpSpPr/>
          <p:nvPr/>
        </p:nvGrpSpPr>
        <p:grpSpPr>
          <a:xfrm>
            <a:off x="27672" y="1097846"/>
            <a:ext cx="5701472" cy="4602585"/>
            <a:chOff x="6096000" y="537860"/>
            <a:chExt cx="5701472" cy="4602585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D15FDF93-4BCE-F99E-9BEB-71F5AB594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37860"/>
              <a:ext cx="5701472" cy="4602585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8A853A0-9A9A-1BBC-415E-72562F60B268}"/>
                </a:ext>
              </a:extLst>
            </p:cNvPr>
            <p:cNvSpPr txBox="1"/>
            <p:nvPr/>
          </p:nvSpPr>
          <p:spPr>
            <a:xfrm>
              <a:off x="8295898" y="247447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4172D46-2EDC-6673-F39B-226FEEAD0A82}"/>
                </a:ext>
              </a:extLst>
            </p:cNvPr>
            <p:cNvSpPr txBox="1"/>
            <p:nvPr/>
          </p:nvSpPr>
          <p:spPr>
            <a:xfrm>
              <a:off x="8010148" y="2883497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8271E55-9902-89A4-D756-7F27BDF32B44}"/>
                </a:ext>
              </a:extLst>
            </p:cNvPr>
            <p:cNvCxnSpPr>
              <a:cxnSpLocks/>
            </p:cNvCxnSpPr>
            <p:nvPr/>
          </p:nvCxnSpPr>
          <p:spPr>
            <a:xfrm>
              <a:off x="8718808" y="3015365"/>
              <a:ext cx="0" cy="1156585"/>
            </a:xfrm>
            <a:prstGeom prst="straightConnector1">
              <a:avLst/>
            </a:prstGeom>
            <a:ln w="50800">
              <a:solidFill>
                <a:schemeClr val="accent1">
                  <a:alpha val="6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7B9F96F-27CA-C95B-B3E4-526BD1B0221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3318" y="2514100"/>
              <a:ext cx="0" cy="290762"/>
            </a:xfrm>
            <a:prstGeom prst="straightConnector1">
              <a:avLst/>
            </a:prstGeom>
            <a:ln w="50800">
              <a:solidFill>
                <a:srgbClr val="FF0000">
                  <a:alpha val="6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/>
              <p:nvPr/>
            </p:nvSpPr>
            <p:spPr>
              <a:xfrm>
                <a:off x="4788058" y="551882"/>
                <a:ext cx="7403942" cy="2737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Spontaneity of phase transformations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At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low pressure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so liquid spontaneously vaporizes to gas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high pressure</a:t>
                </a:r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so gas spontaneously condenses to liquid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58" y="551882"/>
                <a:ext cx="7403942" cy="2737801"/>
              </a:xfrm>
              <a:prstGeom prst="rect">
                <a:avLst/>
              </a:prstGeom>
              <a:blipFill>
                <a:blip r:embed="rId4"/>
                <a:stretch>
                  <a:fillRect l="-1197" t="-184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F5F1A5-35F5-A0C2-734F-0B9CCA6B73A9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2. G(T,P) thermodynamic surfaces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B477D77-D8B9-6A2A-E5BC-3C6AC8833D77}"/>
              </a:ext>
            </a:extLst>
          </p:cNvPr>
          <p:cNvGrpSpPr/>
          <p:nvPr/>
        </p:nvGrpSpPr>
        <p:grpSpPr>
          <a:xfrm>
            <a:off x="6654961" y="3899368"/>
            <a:ext cx="3325938" cy="2630202"/>
            <a:chOff x="3614581" y="3899368"/>
            <a:chExt cx="3325938" cy="26302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C58CBE6-0BB1-BB58-4E33-DDD5E83689D0}"/>
                </a:ext>
              </a:extLst>
            </p:cNvPr>
            <p:cNvGrpSpPr/>
            <p:nvPr/>
          </p:nvGrpSpPr>
          <p:grpSpPr>
            <a:xfrm>
              <a:off x="6166230" y="3899368"/>
              <a:ext cx="774289" cy="2612290"/>
              <a:chOff x="1139340" y="2496086"/>
              <a:chExt cx="976808" cy="3295547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315CB06-AC50-9095-E2E8-5DDC2306802C}"/>
                  </a:ext>
                </a:extLst>
              </p:cNvPr>
              <p:cNvGrpSpPr/>
              <p:nvPr/>
            </p:nvGrpSpPr>
            <p:grpSpPr>
              <a:xfrm>
                <a:off x="1139340" y="2496086"/>
                <a:ext cx="793020" cy="3295547"/>
                <a:chOff x="2470530" y="1868557"/>
                <a:chExt cx="793020" cy="3295547"/>
              </a:xfrm>
            </p:grpSpPr>
            <p:sp>
              <p:nvSpPr>
                <p:cNvPr id="56" name="Can 55">
                  <a:extLst>
                    <a:ext uri="{FF2B5EF4-FFF2-40B4-BE49-F238E27FC236}">
                      <a16:creationId xmlns:a16="http://schemas.microsoft.com/office/drawing/2014/main" id="{10C32F31-F64A-9F6C-1DA7-596C978D0527}"/>
                    </a:ext>
                  </a:extLst>
                </p:cNvPr>
                <p:cNvSpPr/>
                <p:nvPr/>
              </p:nvSpPr>
              <p:spPr>
                <a:xfrm>
                  <a:off x="2470530" y="2820880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Can 56">
                  <a:extLst>
                    <a:ext uri="{FF2B5EF4-FFF2-40B4-BE49-F238E27FC236}">
                      <a16:creationId xmlns:a16="http://schemas.microsoft.com/office/drawing/2014/main" id="{348A2775-6236-0347-367D-B9BA2A4E89CD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Down Arrow 57">
                  <a:extLst>
                    <a:ext uri="{FF2B5EF4-FFF2-40B4-BE49-F238E27FC236}">
                      <a16:creationId xmlns:a16="http://schemas.microsoft.com/office/drawing/2014/main" id="{CC593507-906E-1A79-6268-56813E78F6D7}"/>
                    </a:ext>
                  </a:extLst>
                </p:cNvPr>
                <p:cNvSpPr/>
                <p:nvPr/>
              </p:nvSpPr>
              <p:spPr>
                <a:xfrm>
                  <a:off x="2771028" y="2649695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510E6F-9890-B766-1211-D39ADC8006F2}"/>
                  </a:ext>
                </a:extLst>
              </p:cNvPr>
              <p:cNvSpPr txBox="1"/>
              <p:nvPr/>
            </p:nvSpPr>
            <p:spPr>
              <a:xfrm>
                <a:off x="1188011" y="4492796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gas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52D3E8-1BD2-F77C-6A52-03DC74B9B908}"/>
                </a:ext>
              </a:extLst>
            </p:cNvPr>
            <p:cNvGrpSpPr/>
            <p:nvPr/>
          </p:nvGrpSpPr>
          <p:grpSpPr>
            <a:xfrm>
              <a:off x="3614581" y="3908889"/>
              <a:ext cx="735709" cy="2620681"/>
              <a:chOff x="3336817" y="2496081"/>
              <a:chExt cx="928137" cy="3306132"/>
            </a:xfrm>
          </p:grpSpPr>
          <p:sp>
            <p:nvSpPr>
              <p:cNvPr id="40" name="Can 39">
                <a:extLst>
                  <a:ext uri="{FF2B5EF4-FFF2-40B4-BE49-F238E27FC236}">
                    <a16:creationId xmlns:a16="http://schemas.microsoft.com/office/drawing/2014/main" id="{9E68F768-15E0-ABE2-DB46-DC8D1922695C}"/>
                  </a:ext>
                </a:extLst>
              </p:cNvPr>
              <p:cNvSpPr/>
              <p:nvPr/>
            </p:nvSpPr>
            <p:spPr>
              <a:xfrm>
                <a:off x="3405821" y="4774297"/>
                <a:ext cx="793020" cy="1027916"/>
              </a:xfrm>
              <a:prstGeom prst="can">
                <a:avLst>
                  <a:gd name="adj" fmla="val 25860"/>
                </a:avLst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080306B-ECF5-98AC-263B-D3C36A69E1BF}"/>
                  </a:ext>
                </a:extLst>
              </p:cNvPr>
              <p:cNvGrpSpPr/>
              <p:nvPr/>
            </p:nvGrpSpPr>
            <p:grpSpPr>
              <a:xfrm>
                <a:off x="3405510" y="2496081"/>
                <a:ext cx="793020" cy="3295547"/>
                <a:chOff x="2470530" y="1868557"/>
                <a:chExt cx="793020" cy="3295547"/>
              </a:xfrm>
            </p:grpSpPr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F3562B8D-455A-490F-BFCA-7C879C658211}"/>
                    </a:ext>
                  </a:extLst>
                </p:cNvPr>
                <p:cNvSpPr/>
                <p:nvPr/>
              </p:nvSpPr>
              <p:spPr>
                <a:xfrm>
                  <a:off x="2470530" y="3919146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Can 43">
                  <a:extLst>
                    <a:ext uri="{FF2B5EF4-FFF2-40B4-BE49-F238E27FC236}">
                      <a16:creationId xmlns:a16="http://schemas.microsoft.com/office/drawing/2014/main" id="{33A675D0-6D15-0476-DF1D-860764D6A634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Down Arrow 44">
                  <a:extLst>
                    <a:ext uri="{FF2B5EF4-FFF2-40B4-BE49-F238E27FC236}">
                      <a16:creationId xmlns:a16="http://schemas.microsoft.com/office/drawing/2014/main" id="{62B292AB-0D1D-6879-313A-0C9A77A6C7E9}"/>
                    </a:ext>
                  </a:extLst>
                </p:cNvPr>
                <p:cNvSpPr/>
                <p:nvPr/>
              </p:nvSpPr>
              <p:spPr>
                <a:xfrm>
                  <a:off x="2771028" y="3755537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48CF55-68FA-EFBC-56E5-41804C80344D}"/>
                  </a:ext>
                </a:extLst>
              </p:cNvPr>
              <p:cNvSpPr txBox="1"/>
              <p:nvPr/>
            </p:nvSpPr>
            <p:spPr>
              <a:xfrm>
                <a:off x="3336817" y="5097396"/>
                <a:ext cx="928137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E45F755-ABD7-198A-C22D-B902A0951736}"/>
                </a:ext>
              </a:extLst>
            </p:cNvPr>
            <p:cNvGrpSpPr/>
            <p:nvPr/>
          </p:nvGrpSpPr>
          <p:grpSpPr>
            <a:xfrm>
              <a:off x="4997224" y="3908889"/>
              <a:ext cx="637908" cy="2620680"/>
              <a:chOff x="2257189" y="2496081"/>
              <a:chExt cx="804757" cy="3306131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092826E-07DC-8163-2C01-2896F52EA6D5}"/>
                  </a:ext>
                </a:extLst>
              </p:cNvPr>
              <p:cNvGrpSpPr/>
              <p:nvPr/>
            </p:nvGrpSpPr>
            <p:grpSpPr>
              <a:xfrm>
                <a:off x="2257189" y="2496081"/>
                <a:ext cx="804450" cy="3295547"/>
                <a:chOff x="2459100" y="1868557"/>
                <a:chExt cx="804450" cy="3295547"/>
              </a:xfrm>
            </p:grpSpPr>
            <p:sp>
              <p:nvSpPr>
                <p:cNvPr id="103" name="Can 102">
                  <a:extLst>
                    <a:ext uri="{FF2B5EF4-FFF2-40B4-BE49-F238E27FC236}">
                      <a16:creationId xmlns:a16="http://schemas.microsoft.com/office/drawing/2014/main" id="{B1584A0C-8A5C-0D02-592F-7EA8257F090F}"/>
                    </a:ext>
                  </a:extLst>
                </p:cNvPr>
                <p:cNvSpPr/>
                <p:nvPr/>
              </p:nvSpPr>
              <p:spPr>
                <a:xfrm>
                  <a:off x="2470530" y="3319646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Can 103">
                  <a:extLst>
                    <a:ext uri="{FF2B5EF4-FFF2-40B4-BE49-F238E27FC236}">
                      <a16:creationId xmlns:a16="http://schemas.microsoft.com/office/drawing/2014/main" id="{1D833111-AC0E-3F54-2CE8-B73AEEE7C46D}"/>
                    </a:ext>
                  </a:extLst>
                </p:cNvPr>
                <p:cNvSpPr/>
                <p:nvPr/>
              </p:nvSpPr>
              <p:spPr>
                <a:xfrm>
                  <a:off x="245910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Down Arrow 104">
                  <a:extLst>
                    <a:ext uri="{FF2B5EF4-FFF2-40B4-BE49-F238E27FC236}">
                      <a16:creationId xmlns:a16="http://schemas.microsoft.com/office/drawing/2014/main" id="{4747DA48-54FB-8A33-B8C8-A86AB90ECB95}"/>
                    </a:ext>
                  </a:extLst>
                </p:cNvPr>
                <p:cNvSpPr/>
                <p:nvPr/>
              </p:nvSpPr>
              <p:spPr>
                <a:xfrm>
                  <a:off x="2771028" y="3148461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0" name="Can 99">
                <a:extLst>
                  <a:ext uri="{FF2B5EF4-FFF2-40B4-BE49-F238E27FC236}">
                    <a16:creationId xmlns:a16="http://schemas.microsoft.com/office/drawing/2014/main" id="{93A34074-0E5F-71F2-0E79-E23B2023E6E9}"/>
                  </a:ext>
                </a:extLst>
              </p:cNvPr>
              <p:cNvSpPr/>
              <p:nvPr/>
            </p:nvSpPr>
            <p:spPr>
              <a:xfrm>
                <a:off x="2268930" y="5363641"/>
                <a:ext cx="793016" cy="438571"/>
              </a:xfrm>
              <a:prstGeom prst="can">
                <a:avLst>
                  <a:gd name="adj" fmla="val 38571"/>
                </a:avLst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0289D9-8735-CF09-A65C-4ED640BB0DB8}"/>
                </a:ext>
              </a:extLst>
            </p:cNvPr>
            <p:cNvSpPr txBox="1"/>
            <p:nvPr/>
          </p:nvSpPr>
          <p:spPr>
            <a:xfrm>
              <a:off x="5075836" y="5534335"/>
              <a:ext cx="735708" cy="292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1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/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Phase equilibria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, liquid and gas are in equilibrium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blipFill>
                <a:blip r:embed="rId3"/>
                <a:stretch>
                  <a:fillRect l="-1897" t="-3150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985DB7E-CC75-29CB-C986-E708E638E236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3. Equilibrium and connection to Clausius-Clapeyron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1A182A-D567-4DEA-B9A0-98ACD3E85B2E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6620DF-593B-26C7-FF89-8798667AE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537860"/>
              <a:ext cx="5701472" cy="46025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530126-6E15-14C8-98F5-918F200DFF4A}"/>
                </a:ext>
              </a:extLst>
            </p:cNvPr>
            <p:cNvSpPr txBox="1"/>
            <p:nvPr/>
          </p:nvSpPr>
          <p:spPr>
            <a:xfrm>
              <a:off x="8295898" y="247447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BED2DA-5E43-1358-AADD-DEDDE1AD973F}"/>
                </a:ext>
              </a:extLst>
            </p:cNvPr>
            <p:cNvSpPr txBox="1"/>
            <p:nvPr/>
          </p:nvSpPr>
          <p:spPr>
            <a:xfrm>
              <a:off x="8010148" y="2883497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57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/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Phase equilibria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, liquid and gas are in equilibrium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blipFill>
                <a:blip r:embed="rId3"/>
                <a:stretch>
                  <a:fillRect l="-1897" t="-3150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985DB7E-CC75-29CB-C986-E708E638E236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3. Equilibrium and connection to Clausius-Clapeyron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1C86D2-EA18-9ED0-3078-032395917D36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1A182A-D567-4DEA-B9A0-98ACD3E85B2E}"/>
                </a:ext>
              </a:extLst>
            </p:cNvPr>
            <p:cNvGrpSpPr/>
            <p:nvPr/>
          </p:nvGrpSpPr>
          <p:grpSpPr>
            <a:xfrm>
              <a:off x="6096000" y="537860"/>
              <a:ext cx="5701472" cy="4602585"/>
              <a:chOff x="6096000" y="537860"/>
              <a:chExt cx="5701472" cy="46025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86620DF-593B-26C7-FF89-8798667AE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30126-6E15-14C8-98F5-918F200DFF4A}"/>
                  </a:ext>
                </a:extLst>
              </p:cNvPr>
              <p:cNvSpPr txBox="1"/>
              <p:nvPr/>
            </p:nvSpPr>
            <p:spPr>
              <a:xfrm>
                <a:off x="8295898" y="2474470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Liquid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ED2DA-5E43-1358-AADD-DEDDE1AD973F}"/>
                  </a:ext>
                </a:extLst>
              </p:cNvPr>
              <p:cNvSpPr txBox="1"/>
              <p:nvPr/>
            </p:nvSpPr>
            <p:spPr>
              <a:xfrm>
                <a:off x="8010148" y="2883497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FDEC4A1-56AF-F566-0E2B-0B3FD28BCB0E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180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/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Phase equilibria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, liquid and gas are in equilibrium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blipFill>
                <a:blip r:embed="rId3"/>
                <a:stretch>
                  <a:fillRect l="-1897" t="-3150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985DB7E-CC75-29CB-C986-E708E638E236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3. Equilibrium and connection to Clausius-Clapeyron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1C86D2-EA18-9ED0-3078-032395917D36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1A182A-D567-4DEA-B9A0-98ACD3E85B2E}"/>
                </a:ext>
              </a:extLst>
            </p:cNvPr>
            <p:cNvGrpSpPr/>
            <p:nvPr/>
          </p:nvGrpSpPr>
          <p:grpSpPr>
            <a:xfrm>
              <a:off x="6096000" y="537860"/>
              <a:ext cx="5701472" cy="4602585"/>
              <a:chOff x="6096000" y="537860"/>
              <a:chExt cx="5701472" cy="46025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86620DF-593B-26C7-FF89-8798667AE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30126-6E15-14C8-98F5-918F200DFF4A}"/>
                  </a:ext>
                </a:extLst>
              </p:cNvPr>
              <p:cNvSpPr txBox="1"/>
              <p:nvPr/>
            </p:nvSpPr>
            <p:spPr>
              <a:xfrm>
                <a:off x="8295898" y="2474470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Liquid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ED2DA-5E43-1358-AADD-DEDDE1AD973F}"/>
                  </a:ext>
                </a:extLst>
              </p:cNvPr>
              <p:cNvSpPr txBox="1"/>
              <p:nvPr/>
            </p:nvSpPr>
            <p:spPr>
              <a:xfrm>
                <a:off x="8010148" y="2883497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FDEC4A1-56AF-F566-0E2B-0B3FD28BCB0E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DDBC78-FD78-9E5F-117F-72286622EF09}"/>
              </a:ext>
            </a:extLst>
          </p:cNvPr>
          <p:cNvGrpSpPr/>
          <p:nvPr/>
        </p:nvGrpSpPr>
        <p:grpSpPr>
          <a:xfrm>
            <a:off x="5922463" y="3694122"/>
            <a:ext cx="3148181" cy="2988982"/>
            <a:chOff x="5752033" y="2076249"/>
            <a:chExt cx="3148181" cy="29889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230DAA-C7D8-6CB8-0D45-8AE17190A919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0CB9BA1-5341-40A1-7425-3DA7BCB66BE8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B2150AF-2929-56C6-7929-DFC8D7F8B18A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19" name="Picture 2" descr="Image result for phase diagrams">
                    <a:extLst>
                      <a:ext uri="{FF2B5EF4-FFF2-40B4-BE49-F238E27FC236}">
                        <a16:creationId xmlns:a16="http://schemas.microsoft.com/office/drawing/2014/main" id="{85FFD53F-4389-6B6F-25C3-493367AECDE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986C951A-91B2-22DF-F2F4-BDF4D2E43A69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892FD74-2787-DD49-EA53-DAE1EFDABF41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95AD2E9B-D492-6CEE-426E-5B468851DC41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E987D105-56D7-7C7E-7346-B9A36AFBDD31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E231CBC-1C87-3D70-A5E6-DA53DC41D1E7}"/>
                  </a:ext>
                </a:extLst>
              </p:cNvPr>
              <p:cNvCxnSpPr>
                <a:cxnSpLocks/>
                <a:stCxn id="17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99C50F2-93F7-A6B1-0501-7B37E4470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AF20882-FF60-744D-4AF3-F575304EA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83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B8355C-D578-BD49-9FAC-37E3A1FBDCB4}"/>
              </a:ext>
            </a:extLst>
          </p:cNvPr>
          <p:cNvCxnSpPr>
            <a:cxnSpLocks/>
          </p:cNvCxnSpPr>
          <p:nvPr/>
        </p:nvCxnSpPr>
        <p:spPr>
          <a:xfrm>
            <a:off x="7275168" y="3567535"/>
            <a:ext cx="852504" cy="126158"/>
          </a:xfrm>
          <a:prstGeom prst="straightConnector1">
            <a:avLst/>
          </a:prstGeom>
          <a:ln w="635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72B1D6-545D-AA40-B6D8-C428FA02EAA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4. Equilibrium and connection to Clapeyron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D9138-5C67-424D-A363-8E112B2B55CB}"/>
              </a:ext>
            </a:extLst>
          </p:cNvPr>
          <p:cNvSpPr txBox="1"/>
          <p:nvPr/>
        </p:nvSpPr>
        <p:spPr>
          <a:xfrm>
            <a:off x="6962347" y="3326571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75FE0-714A-154C-9859-B11EC3A30845}"/>
              </a:ext>
            </a:extLst>
          </p:cNvPr>
          <p:cNvSpPr txBox="1"/>
          <p:nvPr/>
        </p:nvSpPr>
        <p:spPr>
          <a:xfrm>
            <a:off x="8127672" y="3510132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6CAF89-1B59-FDFF-22C7-842A700221B1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555111-FF60-2D4D-F451-450C6F574D7D}"/>
                </a:ext>
              </a:extLst>
            </p:cNvPr>
            <p:cNvGrpSpPr/>
            <p:nvPr/>
          </p:nvGrpSpPr>
          <p:grpSpPr>
            <a:xfrm>
              <a:off x="6096000" y="537860"/>
              <a:ext cx="5701472" cy="4602585"/>
              <a:chOff x="6096000" y="537860"/>
              <a:chExt cx="5701472" cy="460258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9B6E85E-168D-1933-58C3-F995F6CA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9730B6-A231-7304-942B-22F7B90A63B0}"/>
                  </a:ext>
                </a:extLst>
              </p:cNvPr>
              <p:cNvSpPr txBox="1"/>
              <p:nvPr/>
            </p:nvSpPr>
            <p:spPr>
              <a:xfrm>
                <a:off x="8295898" y="2474470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Liquid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7ABDA8-C95C-0ECE-E4B6-B4064EF48505}"/>
                  </a:ext>
                </a:extLst>
              </p:cNvPr>
              <p:cNvSpPr txBox="1"/>
              <p:nvPr/>
            </p:nvSpPr>
            <p:spPr>
              <a:xfrm>
                <a:off x="8010148" y="2883497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</p:grp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3B7759A-EF3F-90DF-8A67-E14DFE39F73A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/>
              <p:nvPr/>
            </p:nvSpPr>
            <p:spPr>
              <a:xfrm>
                <a:off x="5800438" y="515530"/>
                <a:ext cx="6454381" cy="622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 point A, equilibrium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At point B, equilibrium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Of course, going from A to B, the </a:t>
                </a:r>
                <a:r>
                  <a:rPr lang="en-US" sz="2400" dirty="0" err="1"/>
                  <a:t>Gs</a:t>
                </a:r>
                <a:r>
                  <a:rPr lang="en-US" sz="2400" dirty="0"/>
                  <a:t> can change: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But the </a:t>
                </a:r>
                <a:r>
                  <a:rPr lang="en-US" sz="2400" dirty="0" err="1"/>
                  <a:t>Gs</a:t>
                </a:r>
                <a:r>
                  <a:rPr lang="en-US" sz="2400" dirty="0"/>
                  <a:t> </a:t>
                </a:r>
                <a:r>
                  <a:rPr lang="en-US" sz="2400" b="1" dirty="0"/>
                  <a:t>have to change the same amount </a:t>
                </a:r>
                <a:r>
                  <a:rPr lang="en-US" sz="2400" dirty="0"/>
                  <a:t>to </a:t>
                </a:r>
                <a:r>
                  <a:rPr lang="en-US" sz="2400" b="1" dirty="0"/>
                  <a:t>remain in equilibrium</a:t>
                </a:r>
                <a:r>
                  <a:rPr lang="en-US" sz="2400" dirty="0"/>
                  <a:t>! So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Clapeyron!!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38" y="515530"/>
                <a:ext cx="6454381" cy="6227218"/>
              </a:xfrm>
              <a:prstGeom prst="rect">
                <a:avLst/>
              </a:prstGeom>
              <a:blipFill>
                <a:blip r:embed="rId4"/>
                <a:stretch>
                  <a:fillRect l="-1375" t="-611" b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E8A603-18BE-FD8C-EFE5-09ED01506911}"/>
              </a:ext>
            </a:extLst>
          </p:cNvPr>
          <p:cNvSpPr txBox="1"/>
          <p:nvPr/>
        </p:nvSpPr>
        <p:spPr>
          <a:xfrm>
            <a:off x="2215322" y="2662293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A729D-D982-0835-79EC-F3AA44EE7596}"/>
              </a:ext>
            </a:extLst>
          </p:cNvPr>
          <p:cNvSpPr txBox="1"/>
          <p:nvPr/>
        </p:nvSpPr>
        <p:spPr>
          <a:xfrm>
            <a:off x="2876640" y="2910298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9DE538A-7728-3659-7DF8-D08AA7D9EB91}"/>
              </a:ext>
            </a:extLst>
          </p:cNvPr>
          <p:cNvSpPr/>
          <p:nvPr/>
        </p:nvSpPr>
        <p:spPr>
          <a:xfrm>
            <a:off x="8284082" y="5029200"/>
            <a:ext cx="1900048" cy="910198"/>
          </a:xfrm>
          <a:prstGeom prst="frame">
            <a:avLst>
              <a:gd name="adj1" fmla="val 4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65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B8355C-D578-BD49-9FAC-37E3A1FBDCB4}"/>
              </a:ext>
            </a:extLst>
          </p:cNvPr>
          <p:cNvCxnSpPr>
            <a:cxnSpLocks/>
          </p:cNvCxnSpPr>
          <p:nvPr/>
        </p:nvCxnSpPr>
        <p:spPr>
          <a:xfrm>
            <a:off x="7275168" y="3567535"/>
            <a:ext cx="852504" cy="126158"/>
          </a:xfrm>
          <a:prstGeom prst="straightConnector1">
            <a:avLst/>
          </a:prstGeom>
          <a:ln w="635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72B1D6-545D-AA40-B6D8-C428FA02EAA3}"/>
              </a:ext>
            </a:extLst>
          </p:cNvPr>
          <p:cNvSpPr txBox="1"/>
          <p:nvPr/>
        </p:nvSpPr>
        <p:spPr>
          <a:xfrm>
            <a:off x="0" y="0"/>
            <a:ext cx="94808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4. Equilibrium and connection to Clapeyron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D9138-5C67-424D-A363-8E112B2B55CB}"/>
              </a:ext>
            </a:extLst>
          </p:cNvPr>
          <p:cNvSpPr txBox="1"/>
          <p:nvPr/>
        </p:nvSpPr>
        <p:spPr>
          <a:xfrm>
            <a:off x="6962347" y="3326571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75FE0-714A-154C-9859-B11EC3A30845}"/>
              </a:ext>
            </a:extLst>
          </p:cNvPr>
          <p:cNvSpPr txBox="1"/>
          <p:nvPr/>
        </p:nvSpPr>
        <p:spPr>
          <a:xfrm>
            <a:off x="8127672" y="3510132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6CAF89-1B59-FDFF-22C7-842A700221B1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555111-FF60-2D4D-F451-450C6F574D7D}"/>
                </a:ext>
              </a:extLst>
            </p:cNvPr>
            <p:cNvGrpSpPr/>
            <p:nvPr/>
          </p:nvGrpSpPr>
          <p:grpSpPr>
            <a:xfrm>
              <a:off x="6096000" y="537860"/>
              <a:ext cx="5701472" cy="4602585"/>
              <a:chOff x="6096000" y="537860"/>
              <a:chExt cx="5701472" cy="460258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9B6E85E-168D-1933-58C3-F995F6CA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9730B6-A231-7304-942B-22F7B90A63B0}"/>
                  </a:ext>
                </a:extLst>
              </p:cNvPr>
              <p:cNvSpPr txBox="1"/>
              <p:nvPr/>
            </p:nvSpPr>
            <p:spPr>
              <a:xfrm>
                <a:off x="8295898" y="2474470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Liquid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7ABDA8-C95C-0ECE-E4B6-B4064EF48505}"/>
                  </a:ext>
                </a:extLst>
              </p:cNvPr>
              <p:cNvSpPr txBox="1"/>
              <p:nvPr/>
            </p:nvSpPr>
            <p:spPr>
              <a:xfrm>
                <a:off x="8010148" y="2883497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</p:grp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3B7759A-EF3F-90DF-8A67-E14DFE39F73A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/>
              <p:nvPr/>
            </p:nvSpPr>
            <p:spPr>
              <a:xfrm>
                <a:off x="5800438" y="515530"/>
                <a:ext cx="6454381" cy="622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 point A, equilibrium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At point B, equilibrium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Of course, going from A to B, the </a:t>
                </a:r>
                <a:r>
                  <a:rPr lang="en-US" sz="2400" dirty="0" err="1"/>
                  <a:t>Gs</a:t>
                </a:r>
                <a:r>
                  <a:rPr lang="en-US" sz="2400" dirty="0"/>
                  <a:t> can change: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But the </a:t>
                </a:r>
                <a:r>
                  <a:rPr lang="en-US" sz="2400" dirty="0" err="1"/>
                  <a:t>Gs</a:t>
                </a:r>
                <a:r>
                  <a:rPr lang="en-US" sz="2400" dirty="0"/>
                  <a:t> </a:t>
                </a:r>
                <a:r>
                  <a:rPr lang="en-US" sz="2400" b="1" dirty="0"/>
                  <a:t>have to change the same amount </a:t>
                </a:r>
                <a:r>
                  <a:rPr lang="en-US" sz="2400" dirty="0"/>
                  <a:t>to </a:t>
                </a:r>
                <a:r>
                  <a:rPr lang="en-US" sz="2400" b="1" dirty="0"/>
                  <a:t>remain in equilibrium</a:t>
                </a:r>
                <a:r>
                  <a:rPr lang="en-US" sz="2400" dirty="0"/>
                  <a:t>! So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400" b="1" dirty="0"/>
                        <m:t> 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Clapeyron + TDE (we already showed this)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38" y="515530"/>
                <a:ext cx="6454381" cy="6227218"/>
              </a:xfrm>
              <a:prstGeom prst="rect">
                <a:avLst/>
              </a:prstGeom>
              <a:blipFill>
                <a:blip r:embed="rId4"/>
                <a:stretch>
                  <a:fillRect l="-1375" t="-611" b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E8A603-18BE-FD8C-EFE5-09ED01506911}"/>
              </a:ext>
            </a:extLst>
          </p:cNvPr>
          <p:cNvSpPr txBox="1"/>
          <p:nvPr/>
        </p:nvSpPr>
        <p:spPr>
          <a:xfrm>
            <a:off x="2215322" y="2662293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A729D-D982-0835-79EC-F3AA44EE7596}"/>
              </a:ext>
            </a:extLst>
          </p:cNvPr>
          <p:cNvSpPr txBox="1"/>
          <p:nvPr/>
        </p:nvSpPr>
        <p:spPr>
          <a:xfrm>
            <a:off x="2876640" y="2910298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9DE538A-7728-3659-7DF8-D08AA7D9EB91}"/>
              </a:ext>
            </a:extLst>
          </p:cNvPr>
          <p:cNvSpPr/>
          <p:nvPr/>
        </p:nvSpPr>
        <p:spPr>
          <a:xfrm>
            <a:off x="7370342" y="5029200"/>
            <a:ext cx="3613888" cy="910198"/>
          </a:xfrm>
          <a:prstGeom prst="frame">
            <a:avLst>
              <a:gd name="adj1" fmla="val 4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97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8D7E6-5EB4-1FE3-9587-EC9F96BF5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5" t="30094" r="11529" b="34562"/>
          <a:stretch/>
        </p:blipFill>
        <p:spPr>
          <a:xfrm>
            <a:off x="300290" y="674225"/>
            <a:ext cx="6146809" cy="2442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7461CF-1466-5BE5-8D7E-B366653D97B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Blackboard notes supplementing the foregoing slides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56118-9E0F-B413-2BD6-FA1603A32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5" t="27600" r="5535" b="22164"/>
          <a:stretch/>
        </p:blipFill>
        <p:spPr>
          <a:xfrm>
            <a:off x="3460831" y="3225219"/>
            <a:ext cx="7691052" cy="33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8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80010" y="1155491"/>
                <a:ext cx="595563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" y="1155491"/>
                <a:ext cx="5955632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1872D-D93D-9A5F-D57F-2E9618863979}"/>
              </a:ext>
            </a:extLst>
          </p:cNvPr>
          <p:cNvSpPr txBox="1"/>
          <p:nvPr/>
        </p:nvSpPr>
        <p:spPr>
          <a:xfrm>
            <a:off x="79997" y="1952355"/>
            <a:ext cx="22385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Heat</a:t>
            </a:r>
            <a:r>
              <a:rPr lang="en-US" sz="2400" dirty="0"/>
              <a:t> goes 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2DE7D-58A8-3D3F-9FB3-378AB75C1ADF}"/>
                  </a:ext>
                </a:extLst>
              </p:cNvPr>
              <p:cNvSpPr txBox="1"/>
              <p:nvPr/>
            </p:nvSpPr>
            <p:spPr>
              <a:xfrm>
                <a:off x="3762995" y="1768674"/>
                <a:ext cx="2333003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Electrical work is produced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2DE7D-58A8-3D3F-9FB3-378AB75C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95" y="1768674"/>
                <a:ext cx="2333003" cy="1200329"/>
              </a:xfrm>
              <a:prstGeom prst="rect">
                <a:avLst/>
              </a:prstGeom>
              <a:blipFill>
                <a:blip r:embed="rId5"/>
                <a:stretch>
                  <a:fillRect l="-3763" t="-3093" r="-3226" b="-92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191E7A-D2FD-709F-1FE5-D0753C7529DE}"/>
              </a:ext>
            </a:extLst>
          </p:cNvPr>
          <p:cNvCxnSpPr>
            <a:cxnSpLocks/>
          </p:cNvCxnSpPr>
          <p:nvPr/>
        </p:nvCxnSpPr>
        <p:spPr>
          <a:xfrm flipV="1">
            <a:off x="4524656" y="2969003"/>
            <a:ext cx="0" cy="65854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84E4CB-D94D-095A-63B9-A44FFB910B36}"/>
              </a:ext>
            </a:extLst>
          </p:cNvPr>
          <p:cNvSpPr/>
          <p:nvPr/>
        </p:nvSpPr>
        <p:spPr>
          <a:xfrm>
            <a:off x="7178040" y="983387"/>
            <a:ext cx="4546305" cy="2354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D67ED0-D7AE-4993-9DF8-ACD56803CF0A}"/>
              </a:ext>
            </a:extLst>
          </p:cNvPr>
          <p:cNvGrpSpPr/>
          <p:nvPr/>
        </p:nvGrpSpPr>
        <p:grpSpPr>
          <a:xfrm rot="5041204">
            <a:off x="8881544" y="350673"/>
            <a:ext cx="1182794" cy="3986535"/>
            <a:chOff x="2746149" y="310190"/>
            <a:chExt cx="1182794" cy="398653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1936A59-A389-6FEB-0824-094C9E206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B10892-B38D-3DD4-6608-D205C2464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0952" y="258570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FB89461-924C-1BB4-5DEC-DD08DB105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9016" y="416069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C90DA8-31BA-F8A3-1CC6-466CFC279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1783" y="310190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40D9DD-3954-4304-1CA2-8855BC9DA79E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CE1867-F789-A0A0-FDDE-5E3D6191BEB4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D0D64B2-D27A-B7A7-98BF-BF8E07C62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B9608E1-02FE-F9FB-7D69-E9BB627432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83AD0A0-9680-0706-85BB-03B32B97D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AEFEC2E-08FD-1DF6-636D-61987FB8B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1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big picture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D1872D-D93D-9A5F-D57F-2E9618863979}"/>
              </a:ext>
            </a:extLst>
          </p:cNvPr>
          <p:cNvSpPr txBox="1"/>
          <p:nvPr/>
        </p:nvSpPr>
        <p:spPr>
          <a:xfrm>
            <a:off x="79997" y="1952355"/>
            <a:ext cx="22385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Heat</a:t>
            </a:r>
            <a:r>
              <a:rPr lang="en-US" sz="2400" dirty="0"/>
              <a:t> goes 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2DE7D-58A8-3D3F-9FB3-378AB75C1ADF}"/>
                  </a:ext>
                </a:extLst>
              </p:cNvPr>
              <p:cNvSpPr txBox="1"/>
              <p:nvPr/>
            </p:nvSpPr>
            <p:spPr>
              <a:xfrm>
                <a:off x="3762995" y="1768674"/>
                <a:ext cx="2333003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Electrical work is produced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2DE7D-58A8-3D3F-9FB3-378AB75C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95" y="1768674"/>
                <a:ext cx="2333003" cy="1200329"/>
              </a:xfrm>
              <a:prstGeom prst="rect">
                <a:avLst/>
              </a:prstGeom>
              <a:blipFill>
                <a:blip r:embed="rId4"/>
                <a:stretch>
                  <a:fillRect l="-3763" t="-3093" r="-3226" b="-92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191E7A-D2FD-709F-1FE5-D0753C7529DE}"/>
              </a:ext>
            </a:extLst>
          </p:cNvPr>
          <p:cNvCxnSpPr>
            <a:cxnSpLocks/>
          </p:cNvCxnSpPr>
          <p:nvPr/>
        </p:nvCxnSpPr>
        <p:spPr>
          <a:xfrm flipV="1">
            <a:off x="4524656" y="2969003"/>
            <a:ext cx="0" cy="65854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789C92-F0D1-875D-CF32-268A5D2FBD9D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84E4CB-D94D-095A-63B9-A44FFB910B36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93E7AF-B1D6-8FB4-6AF0-F21AAC50B50D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2E6B829-1C99-E551-16F0-A41AFC6AFD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71E67D-B974-A7C5-B007-FBC8F53099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A3BB7-0755-B0F5-9940-9B8D2B52A6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5068892-F30B-9396-67FF-521E8C91BA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2764F-3D32-F2E4-9445-66846CAE3806}"/>
              </a:ext>
            </a:extLst>
          </p:cNvPr>
          <p:cNvCxnSpPr>
            <a:cxnSpLocks/>
          </p:cNvCxnSpPr>
          <p:nvPr/>
        </p:nvCxnSpPr>
        <p:spPr>
          <a:xfrm>
            <a:off x="8822500" y="3429716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20966EB-587A-6674-09E8-D5AF1019C99B}"/>
              </a:ext>
            </a:extLst>
          </p:cNvPr>
          <p:cNvSpPr txBox="1"/>
          <p:nvPr/>
        </p:nvSpPr>
        <p:spPr>
          <a:xfrm>
            <a:off x="8958228" y="3555266"/>
            <a:ext cx="3188051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Somebody in the future will have to collect (concentrate) this in order to react it with rock, whatever</a:t>
            </a:r>
            <a:endParaRPr lang="en-US" sz="24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F35E81-95AA-AE02-C629-272E52409498}"/>
              </a:ext>
            </a:extLst>
          </p:cNvPr>
          <p:cNvGrpSpPr/>
          <p:nvPr/>
        </p:nvGrpSpPr>
        <p:grpSpPr>
          <a:xfrm rot="5400000">
            <a:off x="8999111" y="5170022"/>
            <a:ext cx="396786" cy="1976930"/>
            <a:chOff x="2693627" y="1952713"/>
            <a:chExt cx="396786" cy="19769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3914AC-B775-0426-D4FC-9B9248E9E585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0E3F02-852D-D10F-C744-C071D4A9C3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C10DF9-F271-0E61-7D55-030C971AE4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3D91D8-9CF2-AD2E-C0EA-BB9708665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F9FA9FE-2B66-0744-4140-C40575FE18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459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5E1691-4595-3149-AD79-8D3F6D5E523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5. Thermodynamics of fossil fuel burning: heat from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b="1" dirty="0"/>
                  <a:t> (products-reactants)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5E1691-4595-3149-AD79-8D3F6D5E5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5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383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E1895-3B8C-E18A-5861-289D550D45E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G was invented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8D96D-C871-F49A-14DE-3232484C96D1}"/>
              </a:ext>
            </a:extLst>
          </p:cNvPr>
          <p:cNvSpPr txBox="1"/>
          <p:nvPr/>
        </p:nvSpPr>
        <p:spPr>
          <a:xfrm>
            <a:off x="925830" y="982176"/>
            <a:ext cx="98526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John Hanson says:</a:t>
            </a:r>
          </a:p>
          <a:p>
            <a:endParaRPr lang="en-US" sz="2400" dirty="0"/>
          </a:p>
          <a:p>
            <a:pPr algn="ctr"/>
            <a:r>
              <a:rPr lang="en-US" sz="2400" b="1" dirty="0"/>
              <a:t>“Enthalpy is all about heat”</a:t>
            </a:r>
          </a:p>
          <a:p>
            <a:pPr algn="ctr"/>
            <a:r>
              <a:rPr lang="en-US" sz="2400" b="1" dirty="0"/>
              <a:t>“Gibbs energy is all about (non-PV) work”</a:t>
            </a:r>
          </a:p>
          <a:p>
            <a:pPr algn="ctr"/>
            <a:endParaRPr lang="en-US" sz="2400" dirty="0"/>
          </a:p>
          <a:p>
            <a:r>
              <a:rPr lang="en-US" sz="2400" dirty="0"/>
              <a:t>What’s non-PV work? Mitochondria making ATP … ions moving across cell membranes … reverse osmosis … changing concentrations of solutes</a:t>
            </a:r>
          </a:p>
          <a:p>
            <a:endParaRPr lang="en-US" sz="2400" dirty="0"/>
          </a:p>
          <a:p>
            <a:r>
              <a:rPr lang="en-US" sz="2400" dirty="0"/>
              <a:t>We’ll be looking at the last of these later in this lecture, in which one additional idea about Gibbs energy will be used:</a:t>
            </a:r>
          </a:p>
          <a:p>
            <a:endParaRPr lang="en-US" sz="2400" dirty="0"/>
          </a:p>
          <a:p>
            <a:pPr algn="ctr"/>
            <a:r>
              <a:rPr lang="en-US" sz="2400" b="1" dirty="0"/>
              <a:t>The Gibbs energy change associated with an “uphill” (unfavorable) process that takes place at a given temperature and pressure tells us the minimum amount of non-PV work we’d need to drive that process.  </a:t>
            </a:r>
          </a:p>
        </p:txBody>
      </p:sp>
    </p:spTree>
    <p:extLst>
      <p:ext uri="{BB962C8B-B14F-4D97-AF65-F5344CB8AC3E}">
        <p14:creationId xmlns:p14="http://schemas.microsoft.com/office/powerpoint/2010/main" val="3681141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produced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290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0CD9B2-C139-AA99-0CD5-8ACB0CFFE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89" y="651510"/>
            <a:ext cx="5757101" cy="527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1D5DB-6D65-A04F-67C5-3E30A6D44E9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produced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4A9996-6882-9693-7199-E64DAE74398F}"/>
                  </a:ext>
                </a:extLst>
              </p:cNvPr>
              <p:cNvSpPr txBox="1"/>
              <p:nvPr/>
            </p:nvSpPr>
            <p:spPr>
              <a:xfrm>
                <a:off x="537209" y="1455718"/>
                <a:ext cx="4026979" cy="42900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Efficiency of modern coal-fired power plants is … say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40%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394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kJ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158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4A9996-6882-9693-7199-E64DAE743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09" y="1455718"/>
                <a:ext cx="4026979" cy="4290021"/>
              </a:xfrm>
              <a:prstGeom prst="rect">
                <a:avLst/>
              </a:prstGeom>
              <a:blipFill>
                <a:blip r:embed="rId3"/>
                <a:stretch>
                  <a:fillRect l="-2194" t="-1176" r="-25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9A368C-32AB-73AB-539F-0D93C1CDC8BB}"/>
              </a:ext>
            </a:extLst>
          </p:cNvPr>
          <p:cNvSpPr txBox="1"/>
          <p:nvPr/>
        </p:nvSpPr>
        <p:spPr>
          <a:xfrm>
            <a:off x="5135689" y="6030575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https://2.bp.blogspot.com/-PR4a3JB5N8Y/WQ6-hqsdQPI/AAAAAAAAA2o/F2QTjpxyVxsPwRAPEabYAvnwOa3uHnS6ACLcB/s1600/Coal-power-plants-thermal-</a:t>
            </a:r>
            <a:r>
              <a:rPr lang="en-US" sz="1200" dirty="0" err="1"/>
              <a:t>efficiency.png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6092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produced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46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9A020E-BFF7-DEBE-16F8-9E0BC7393445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9A020E-BFF7-DEBE-16F8-9E0BC7393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422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D17969-C45E-2B04-5459-9FC79294B9B1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15205"/>
                <a:ext cx="4176852" cy="64504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𝑑𝑖𝑙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0.00042 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15205"/>
                <a:ext cx="4176852" cy="645048"/>
              </a:xfrm>
              <a:prstGeom prst="rect">
                <a:avLst/>
              </a:prstGeom>
              <a:blipFill>
                <a:blip r:embed="rId7"/>
                <a:stretch>
                  <a:fillRect l="-302" b="-132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BB75-FFD5-1673-D77F-72F5AA5F7ABF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BB75-FFD5-1673-D77F-72F5AA5F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158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15205"/>
                <a:ext cx="4176852" cy="64504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42 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15205"/>
                <a:ext cx="4176852" cy="645048"/>
              </a:xfrm>
              <a:prstGeom prst="rect">
                <a:avLst/>
              </a:prstGeom>
              <a:blipFill>
                <a:blip r:embed="rId7"/>
                <a:stretch>
                  <a:fillRect l="-302" b="-132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B74892-6191-E1AD-AA66-C9DD246FD1AF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B74892-6191-E1AD-AA66-C9DD246F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322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339263"/>
                <a:ext cx="417685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339263"/>
                <a:ext cx="4176852" cy="461665"/>
              </a:xfrm>
              <a:prstGeom prst="rect">
                <a:avLst/>
              </a:prstGeom>
              <a:blipFill>
                <a:blip r:embed="rId7"/>
                <a:stretch>
                  <a:fillRect l="-3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215B52-BA21-F89B-B35A-839E71783707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215B52-BA21-F89B-B35A-839E71783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12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=+19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blipFill>
                <a:blip r:embed="rId7"/>
                <a:stretch>
                  <a:fillRect l="-302" b="-19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64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=+19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blipFill>
                <a:blip r:embed="rId7"/>
                <a:stretch>
                  <a:fillRect l="-302" b="-19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/>
              <p:nvPr/>
            </p:nvSpPr>
            <p:spPr>
              <a:xfrm>
                <a:off x="79082" y="4182109"/>
                <a:ext cx="7183719" cy="1725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The cost of concentration alone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158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 of the electrical power we get from burning coal will have to be spent (by “somebody else”) to remove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the air.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" y="4182109"/>
                <a:ext cx="7183719" cy="1725152"/>
              </a:xfrm>
              <a:prstGeom prst="rect">
                <a:avLst/>
              </a:prstGeom>
              <a:blipFill>
                <a:blip r:embed="rId9"/>
                <a:stretch>
                  <a:fillRect l="-1232" t="-2174" r="-352" b="-65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12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=+19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blipFill>
                <a:blip r:embed="rId7"/>
                <a:stretch>
                  <a:fillRect l="-302" b="-19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AE83F77E-0767-CA4F-E358-32428FAB5C58}"/>
              </a:ext>
            </a:extLst>
          </p:cNvPr>
          <p:cNvSpPr/>
          <p:nvPr/>
        </p:nvSpPr>
        <p:spPr>
          <a:xfrm>
            <a:off x="9486900" y="5942378"/>
            <a:ext cx="1056835" cy="449861"/>
          </a:xfrm>
          <a:prstGeom prst="rightArrow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A28FDD-77E6-8D3C-345F-1A12A9B74FA2}"/>
              </a:ext>
            </a:extLst>
          </p:cNvPr>
          <p:cNvSpPr txBox="1"/>
          <p:nvPr/>
        </p:nvSpPr>
        <p:spPr>
          <a:xfrm>
            <a:off x="8752314" y="5486457"/>
            <a:ext cx="233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Disposal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A67487-A469-2250-21EE-EEBEB376D28D}"/>
              </a:ext>
            </a:extLst>
          </p:cNvPr>
          <p:cNvSpPr txBox="1"/>
          <p:nvPr/>
        </p:nvSpPr>
        <p:spPr>
          <a:xfrm>
            <a:off x="10730425" y="5942378"/>
            <a:ext cx="49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/>
              <p:nvPr/>
            </p:nvSpPr>
            <p:spPr>
              <a:xfrm>
                <a:off x="79082" y="4182109"/>
                <a:ext cx="7183719" cy="15696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There’s also the cost of disposing of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hlinkClick r:id="rId9"/>
                  </a:rPr>
                  <a:t>terrestrial</a:t>
                </a:r>
                <a:r>
                  <a:rPr lang="en-US" sz="2400" dirty="0"/>
                  <a:t> sequestration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hlinkClick r:id="rId10"/>
                  </a:rPr>
                  <a:t>geologic</a:t>
                </a:r>
                <a:r>
                  <a:rPr lang="en-US" sz="2400" dirty="0"/>
                  <a:t> sequestration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hlinkClick r:id="rId11"/>
                  </a:rPr>
                  <a:t>mineralization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" y="4182109"/>
                <a:ext cx="7183719" cy="1569660"/>
              </a:xfrm>
              <a:prstGeom prst="rect">
                <a:avLst/>
              </a:prstGeom>
              <a:blipFill>
                <a:blip r:embed="rId12"/>
                <a:stretch>
                  <a:fillRect l="-1232" t="-1587" b="-714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13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8C8A2C-5C71-CD22-E58B-91718DC3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27" y="1083676"/>
            <a:ext cx="4818090" cy="3807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830997"/>
              </a:xfrm>
              <a:prstGeom prst="rect">
                <a:avLst/>
              </a:prstGeom>
              <a:blipFill>
                <a:blip r:embed="rId4"/>
                <a:stretch>
                  <a:fillRect l="-1923"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649705" y="4660453"/>
            <a:ext cx="1047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does G slope </a:t>
            </a:r>
            <a:r>
              <a:rPr lang="en-US" sz="2400" b="1" dirty="0"/>
              <a:t>down</a:t>
            </a:r>
            <a:r>
              <a:rPr lang="en-US" sz="2400" dirty="0"/>
              <a:t> in the temperature direction, </a:t>
            </a:r>
            <a:r>
              <a:rPr lang="en-US" sz="2400" b="1" dirty="0"/>
              <a:t>up</a:t>
            </a:r>
            <a:r>
              <a:rPr lang="en-US" sz="2400" dirty="0"/>
              <a:t> in the pressure direction?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D3B77-0A1A-38AD-98EF-20480BA12AF8}"/>
              </a:ext>
            </a:extLst>
          </p:cNvPr>
          <p:cNvSpPr txBox="1"/>
          <p:nvPr/>
        </p:nvSpPr>
        <p:spPr>
          <a:xfrm>
            <a:off x="3048000" y="2800564"/>
            <a:ext cx="221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Gas</a:t>
            </a:r>
          </a:p>
        </p:txBody>
      </p:sp>
    </p:spTree>
    <p:extLst>
      <p:ext uri="{BB962C8B-B14F-4D97-AF65-F5344CB8AC3E}">
        <p14:creationId xmlns:p14="http://schemas.microsoft.com/office/powerpoint/2010/main" val="1910275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1B524-CC71-6934-E927-CAF99CAB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9" y="486415"/>
            <a:ext cx="4979141" cy="3037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184CF-8F02-1DB5-E9C5-ABDC38AD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769" y="2698117"/>
            <a:ext cx="7883511" cy="36734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B8E54-7F37-5800-394C-CC31F07B734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Thermodynamics of sequestration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52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B8E54-7F37-5800-394C-CC31F07B734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CGI related to this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BEDD9-25F3-E675-0B33-9C90B2EB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63" y="4099091"/>
            <a:ext cx="11459530" cy="22282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1CEAB9-B8C7-7950-A86C-61A0A5A4F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54" y="512432"/>
            <a:ext cx="3758556" cy="317367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51302-12B2-C286-FAC0-830F538EE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210" y="1677959"/>
            <a:ext cx="4787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07BBA-4094-48B5-E2C0-7B464E8B18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964"/>
          <a:stretch/>
        </p:blipFill>
        <p:spPr>
          <a:xfrm>
            <a:off x="111593" y="1363528"/>
            <a:ext cx="3441836" cy="7081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640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03B6B-A6F3-C4EE-5511-96D3297E1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27" y="1083676"/>
            <a:ext cx="4818090" cy="3807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649705" y="4660453"/>
            <a:ext cx="1047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does G slope </a:t>
            </a:r>
            <a:r>
              <a:rPr lang="en-US" sz="2400" b="1" dirty="0"/>
              <a:t>down</a:t>
            </a:r>
            <a:r>
              <a:rPr lang="en-US" sz="2400" dirty="0"/>
              <a:t> in the temperature direction, </a:t>
            </a:r>
            <a:r>
              <a:rPr lang="en-US" sz="2400" b="1" dirty="0"/>
              <a:t>up</a:t>
            </a:r>
            <a:r>
              <a:rPr lang="en-US" sz="2400" dirty="0"/>
              <a:t> in the pressure direction?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D3B77-0A1A-38AD-98EF-20480BA12AF8}"/>
              </a:ext>
            </a:extLst>
          </p:cNvPr>
          <p:cNvSpPr txBox="1"/>
          <p:nvPr/>
        </p:nvSpPr>
        <p:spPr>
          <a:xfrm>
            <a:off x="3048000" y="2802367"/>
            <a:ext cx="221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Gas</a:t>
            </a:r>
          </a:p>
        </p:txBody>
      </p:sp>
    </p:spTree>
    <p:extLst>
      <p:ext uri="{BB962C8B-B14F-4D97-AF65-F5344CB8AC3E}">
        <p14:creationId xmlns:p14="http://schemas.microsoft.com/office/powerpoint/2010/main" val="21843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649705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1404085" y="5272439"/>
            <a:ext cx="1047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is the </a:t>
            </a:r>
            <a:r>
              <a:rPr lang="en-US" sz="2400" b="1" dirty="0"/>
              <a:t>gas</a:t>
            </a:r>
            <a:r>
              <a:rPr lang="en-US" sz="2400" dirty="0"/>
              <a:t> curve </a:t>
            </a:r>
            <a:r>
              <a:rPr lang="en-US" sz="2400" b="1" dirty="0"/>
              <a:t>steeper</a:t>
            </a:r>
            <a:r>
              <a:rPr lang="en-US" sz="2400" dirty="0"/>
              <a:t> in the temperature direction?</a:t>
            </a:r>
          </a:p>
        </p:txBody>
      </p:sp>
    </p:spTree>
    <p:extLst>
      <p:ext uri="{BB962C8B-B14F-4D97-AF65-F5344CB8AC3E}">
        <p14:creationId xmlns:p14="http://schemas.microsoft.com/office/powerpoint/2010/main" val="15018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649705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/>
              <p:nvPr/>
            </p:nvSpPr>
            <p:spPr>
              <a:xfrm>
                <a:off x="1404085" y="5272439"/>
                <a:ext cx="10479506" cy="861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Why is the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 curve </a:t>
                </a:r>
                <a:r>
                  <a:rPr lang="en-US" sz="2400" b="1" dirty="0"/>
                  <a:t>steeper</a:t>
                </a:r>
                <a:r>
                  <a:rPr lang="en-US" sz="2400" dirty="0"/>
                  <a:t> in the temperature direction?</a:t>
                </a:r>
              </a:p>
              <a:p>
                <a:r>
                  <a:rPr lang="en-US" sz="24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85" y="5272439"/>
                <a:ext cx="10479506" cy="861070"/>
              </a:xfrm>
              <a:prstGeom prst="rect">
                <a:avLst/>
              </a:prstGeom>
              <a:blipFill>
                <a:blip r:embed="rId5"/>
                <a:stretch>
                  <a:fillRect l="-847" t="-5882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3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649705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1404085" y="5272439"/>
            <a:ext cx="1047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is the </a:t>
            </a:r>
            <a:r>
              <a:rPr lang="en-US" sz="2400" b="1" dirty="0"/>
              <a:t>gas</a:t>
            </a:r>
            <a:r>
              <a:rPr lang="en-US" sz="2400" dirty="0"/>
              <a:t> curve also </a:t>
            </a:r>
            <a:r>
              <a:rPr lang="en-US" sz="2400" b="1" dirty="0"/>
              <a:t>steeper</a:t>
            </a:r>
            <a:r>
              <a:rPr lang="en-US" sz="2400" dirty="0"/>
              <a:t> in the </a:t>
            </a:r>
            <a:r>
              <a:rPr lang="en-US" sz="2400" b="1" dirty="0"/>
              <a:t>pressure</a:t>
            </a:r>
            <a:r>
              <a:rPr lang="en-US" sz="2400" dirty="0"/>
              <a:t> direction? </a:t>
            </a:r>
          </a:p>
        </p:txBody>
      </p:sp>
    </p:spTree>
    <p:extLst>
      <p:ext uri="{BB962C8B-B14F-4D97-AF65-F5344CB8AC3E}">
        <p14:creationId xmlns:p14="http://schemas.microsoft.com/office/powerpoint/2010/main" val="321972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649705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/>
              <p:nvPr/>
            </p:nvSpPr>
            <p:spPr>
              <a:xfrm>
                <a:off x="1404085" y="5272439"/>
                <a:ext cx="10479506" cy="861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Why is the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 curve also </a:t>
                </a:r>
                <a:r>
                  <a:rPr lang="en-US" sz="2400" b="1" dirty="0"/>
                  <a:t>steeper</a:t>
                </a:r>
                <a:r>
                  <a:rPr lang="en-US" sz="2400" dirty="0"/>
                  <a:t> in the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direction? </a:t>
                </a:r>
              </a:p>
              <a:p>
                <a:r>
                  <a:rPr lang="en-US" sz="24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85" y="5272439"/>
                <a:ext cx="10479506" cy="861070"/>
              </a:xfrm>
              <a:prstGeom prst="rect">
                <a:avLst/>
              </a:prstGeom>
              <a:blipFill>
                <a:blip r:embed="rId5"/>
                <a:stretch>
                  <a:fillRect l="-847" t="-5882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22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25E66D-A41A-DE47-95C0-4FA5F3E12EF0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2. G(T,P) thermodynamic surfaces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701A1F-0235-DF90-45DE-FDDA1697A5CC}"/>
              </a:ext>
            </a:extLst>
          </p:cNvPr>
          <p:cNvGrpSpPr/>
          <p:nvPr/>
        </p:nvGrpSpPr>
        <p:grpSpPr>
          <a:xfrm>
            <a:off x="240631" y="574415"/>
            <a:ext cx="11710737" cy="6245093"/>
            <a:chOff x="240631" y="574415"/>
            <a:chExt cx="11710737" cy="6245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D60CF9B-B6EC-6441-AF7B-79B96ABD2686}"/>
                    </a:ext>
                  </a:extLst>
                </p:cNvPr>
                <p:cNvSpPr txBox="1"/>
                <p:nvPr/>
              </p:nvSpPr>
              <p:spPr>
                <a:xfrm>
                  <a:off x="240631" y="574415"/>
                  <a:ext cx="11710737" cy="6210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/>
                    <a:t>2</a:t>
                  </a:r>
                  <a:r>
                    <a:rPr lang="en-US" sz="2000" baseline="30000" dirty="0"/>
                    <a:t>nd</a:t>
                  </a:r>
                  <a:r>
                    <a:rPr lang="en-US" sz="2000" dirty="0"/>
                    <a:t> Law says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the </a:t>
                  </a:r>
                  <a:r>
                    <a:rPr lang="en-US" sz="2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criterion for spontaneity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is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𝒔𝒖𝒓𝒓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sz="2000" dirty="0"/>
                    <a:t>. Next  we’ll use the thermodynamic definition of entropy, </a:t>
                  </a:r>
                  <a14:m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𝒔𝒖𝒓𝒓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a14:m>
                  <a:r>
                    <a:rPr lang="en-US" sz="2000" dirty="0"/>
                    <a:t>, which holds for processes that take place at a </a:t>
                  </a:r>
                  <a:r>
                    <a:rPr lang="en-US" sz="2000" b="1" dirty="0"/>
                    <a:t>constant pressure</a:t>
                  </a:r>
                  <a:r>
                    <a:rPr lang="en-US" sz="2000" dirty="0"/>
                    <a:t>. So</a:t>
                  </a:r>
                </a:p>
                <a:p>
                  <a:endParaRPr lang="en-US" sz="2000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sz="2000" b="1" dirty="0"/>
                    <a:t> </a:t>
                  </a:r>
                </a:p>
                <a:p>
                  <a:pPr algn="ctr"/>
                  <a:r>
                    <a:rPr lang="en-US" sz="2000" dirty="0"/>
                    <a:t>(spontaneous processes, constant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2000" dirty="0"/>
                    <a:t>)</a:t>
                  </a:r>
                </a:p>
                <a:p>
                  <a:endParaRPr lang="en-US" sz="2000" dirty="0"/>
                </a:p>
                <a:p>
                  <a:r>
                    <a:rPr lang="en-US" sz="2000" dirty="0"/>
                    <a:t>Next we’re going to multiply both sides by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2000" dirty="0"/>
                    <a:t>. That changes the direction of the inequality, yielding </a:t>
                  </a:r>
                </a:p>
                <a:p>
                  <a:endParaRPr lang="en-US" sz="2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/>
                </a:p>
                <a:p>
                  <a:endParaRPr lang="en-US" sz="2000" dirty="0"/>
                </a:p>
                <a:p>
                  <a:r>
                    <a:rPr lang="en-US" sz="2000" dirty="0"/>
                    <a:t>How does this relate to Gibbs? Since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𝑻𝑺</m:t>
                      </m:r>
                    </m:oMath>
                  </a14:m>
                  <a:r>
                    <a:rPr lang="en-US" sz="2000" dirty="0"/>
                    <a:t>, </a:t>
                  </a:r>
                </a:p>
                <a:p>
                  <a:endParaRPr lang="en-US" sz="2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−∆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  <a:p>
                  <a:endParaRPr lang="en-US" sz="2000" dirty="0"/>
                </a:p>
                <a:p>
                  <a:r>
                    <a:rPr lang="en-US" sz="2000" dirty="0"/>
                    <a:t>where the second equality applies to processes that take place at </a:t>
                  </a:r>
                  <a:r>
                    <a:rPr lang="en-US" sz="2000" b="1" dirty="0"/>
                    <a:t>constant temperature</a:t>
                  </a:r>
                  <a:r>
                    <a:rPr lang="en-US" sz="2000" dirty="0"/>
                    <a:t>. So … the criterion for spontaneity for processes that take place at a constant temperature </a:t>
                  </a:r>
                  <a:r>
                    <a:rPr lang="en-US" sz="2000" i="1" dirty="0"/>
                    <a:t>and</a:t>
                  </a:r>
                  <a:r>
                    <a:rPr lang="en-US" sz="2000" dirty="0"/>
                    <a:t> pressure is </a:t>
                  </a:r>
                </a:p>
                <a:p>
                  <a:endParaRPr lang="en-US" sz="2000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:pPr algn="ctr"/>
                  <a:r>
                    <a:rPr lang="en-US" sz="2000" b="1" dirty="0"/>
                    <a:t>(spontaneous processes, constant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</m:oMath>
                  </a14:m>
                  <a:r>
                    <a:rPr lang="en-US" sz="2000" b="1" dirty="0"/>
                    <a:t> and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en-US" sz="2000" b="1" dirty="0"/>
                    <a:t>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D60CF9B-B6EC-6441-AF7B-79B96ABD2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31" y="574415"/>
                  <a:ext cx="11710737" cy="6210803"/>
                </a:xfrm>
                <a:prstGeom prst="rect">
                  <a:avLst/>
                </a:prstGeom>
                <a:blipFill>
                  <a:blip r:embed="rId3"/>
                  <a:stretch>
                    <a:fillRect l="-541" t="-612" b="-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Frame 1">
              <a:extLst>
                <a:ext uri="{FF2B5EF4-FFF2-40B4-BE49-F238E27FC236}">
                  <a16:creationId xmlns:a16="http://schemas.microsoft.com/office/drawing/2014/main" id="{52581743-CDBA-0B09-661D-EC071E470822}"/>
                </a:ext>
              </a:extLst>
            </p:cNvPr>
            <p:cNvSpPr/>
            <p:nvPr/>
          </p:nvSpPr>
          <p:spPr>
            <a:xfrm>
              <a:off x="3543300" y="5909310"/>
              <a:ext cx="5246370" cy="910198"/>
            </a:xfrm>
            <a:prstGeom prst="frame">
              <a:avLst>
                <a:gd name="adj1" fmla="val 4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95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1508</Words>
  <Application>Microsoft Macintosh PowerPoint</Application>
  <PresentationFormat>Widescreen</PresentationFormat>
  <Paragraphs>270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116</cp:revision>
  <cp:lastPrinted>2023-11-13T18:05:23Z</cp:lastPrinted>
  <dcterms:created xsi:type="dcterms:W3CDTF">2021-11-15T15:41:40Z</dcterms:created>
  <dcterms:modified xsi:type="dcterms:W3CDTF">2024-11-21T22:00:32Z</dcterms:modified>
</cp:coreProperties>
</file>